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91" r:id="rId3"/>
    <p:sldId id="292" r:id="rId4"/>
    <p:sldId id="293" r:id="rId5"/>
    <p:sldId id="294" r:id="rId6"/>
    <p:sldId id="295" r:id="rId7"/>
    <p:sldId id="258" r:id="rId8"/>
    <p:sldId id="257" r:id="rId9"/>
    <p:sldId id="296" r:id="rId10"/>
    <p:sldId id="297" r:id="rId11"/>
  </p:sldIdLst>
  <p:sldSz cx="18288000" cy="18288000"/>
  <p:notesSz cx="6858000" cy="9144000"/>
  <p:embeddedFontLst>
    <p:embeddedFont>
      <p:font typeface="Arial Black" panose="020B0A04020102020204" pitchFamily="34" charset="0"/>
      <p:bold r:id="rId12"/>
    </p:embeddedFont>
    <p:embeddedFont>
      <p:font typeface="Frutiger Bold" panose="020B0800000000000000" charset="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E100"/>
    <a:srgbClr val="D864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0B3778-4E3E-4560-A920-4623FB151446}" v="1" dt="2025-11-05T16:11:24.8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>
        <p:scale>
          <a:sx n="33" d="100"/>
          <a:sy n="33" d="100"/>
        </p:scale>
        <p:origin x="2136" y="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6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E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DBCF71DA-2FC2-4828-3F5C-CD6698AA4F1F}"/>
              </a:ext>
            </a:extLst>
          </p:cNvPr>
          <p:cNvGrpSpPr/>
          <p:nvPr/>
        </p:nvGrpSpPr>
        <p:grpSpPr>
          <a:xfrm>
            <a:off x="1" y="990600"/>
            <a:ext cx="7759700" cy="1676400"/>
            <a:chOff x="1195495" y="990600"/>
            <a:chExt cx="7954855" cy="16764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5E562A3-1337-9E9F-8C24-62D2B1E22D66}"/>
                </a:ext>
              </a:extLst>
            </p:cNvPr>
            <p:cNvSpPr/>
            <p:nvPr/>
          </p:nvSpPr>
          <p:spPr>
            <a:xfrm>
              <a:off x="1195495" y="990600"/>
              <a:ext cx="6629400" cy="1676400"/>
            </a:xfrm>
            <a:prstGeom prst="rect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Flowchart: Delay 18">
              <a:extLst>
                <a:ext uri="{FF2B5EF4-FFF2-40B4-BE49-F238E27FC236}">
                  <a16:creationId xmlns:a16="http://schemas.microsoft.com/office/drawing/2014/main" id="{DFC7A7E5-6C0A-6400-A43D-0AF6E11E0721}"/>
                </a:ext>
              </a:extLst>
            </p:cNvPr>
            <p:cNvSpPr/>
            <p:nvPr/>
          </p:nvSpPr>
          <p:spPr>
            <a:xfrm>
              <a:off x="7766050" y="990600"/>
              <a:ext cx="1384300" cy="1676400"/>
            </a:xfrm>
            <a:prstGeom prst="flowChartDelay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Freeform 9"/>
          <p:cNvSpPr/>
          <p:nvPr/>
        </p:nvSpPr>
        <p:spPr>
          <a:xfrm>
            <a:off x="5369885" y="4372779"/>
            <a:ext cx="7548230" cy="6576395"/>
          </a:xfrm>
          <a:custGeom>
            <a:avLst/>
            <a:gdLst/>
            <a:ahLst/>
            <a:cxnLst/>
            <a:rect l="l" t="t" r="r" b="b"/>
            <a:pathLst>
              <a:path w="7548230" h="6576395">
                <a:moveTo>
                  <a:pt x="0" y="0"/>
                </a:moveTo>
                <a:lnTo>
                  <a:pt x="7548230" y="0"/>
                </a:lnTo>
                <a:lnTo>
                  <a:pt x="7548230" y="6576395"/>
                </a:lnTo>
                <a:lnTo>
                  <a:pt x="0" y="65763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3" name="TextBox 13"/>
          <p:cNvSpPr txBox="1"/>
          <p:nvPr/>
        </p:nvSpPr>
        <p:spPr>
          <a:xfrm>
            <a:off x="-533400" y="11734716"/>
            <a:ext cx="19354800" cy="29751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141"/>
              </a:lnSpc>
            </a:pPr>
            <a:r>
              <a:rPr lang="en-US" sz="11563" b="1" dirty="0">
                <a:solidFill>
                  <a:srgbClr val="FAE100"/>
                </a:solidFill>
                <a:latin typeface="Arial" panose="020B0604020202020204" pitchFamily="34" charset="0"/>
                <a:ea typeface="Frutiger Condensed Bold"/>
                <a:cs typeface="Arial" panose="020B0604020202020204" pitchFamily="34" charset="0"/>
                <a:sym typeface="Frutiger Condensed Bold"/>
              </a:rPr>
              <a:t>Industrial strike action:</a:t>
            </a:r>
            <a:r>
              <a:rPr lang="en-US" sz="11563" dirty="0">
                <a:solidFill>
                  <a:srgbClr val="FFFFFF"/>
                </a:solidFill>
                <a:latin typeface="Arial" panose="020B0604020202020204" pitchFamily="34" charset="0"/>
                <a:ea typeface="Frutiger Condensed"/>
                <a:cs typeface="Arial" panose="020B0604020202020204" pitchFamily="34" charset="0"/>
                <a:sym typeface="Frutiger Condensed"/>
              </a:rPr>
              <a:t> </a:t>
            </a:r>
          </a:p>
          <a:p>
            <a:pPr algn="ctr">
              <a:lnSpc>
                <a:spcPts val="11133"/>
              </a:lnSpc>
            </a:pPr>
            <a:r>
              <a:rPr lang="en-US" sz="10603" dirty="0">
                <a:solidFill>
                  <a:srgbClr val="FFFFFF"/>
                </a:solidFill>
                <a:latin typeface="Arial" panose="020B0604020202020204" pitchFamily="34" charset="0"/>
                <a:ea typeface="Frutiger Condensed"/>
                <a:cs typeface="Arial" panose="020B0604020202020204" pitchFamily="34" charset="0"/>
                <a:sym typeface="Frutiger Condensed"/>
              </a:rPr>
              <a:t>Advice for the public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38200" y="1241759"/>
            <a:ext cx="6921500" cy="12289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622"/>
              </a:lnSpc>
            </a:pPr>
            <a:r>
              <a:rPr lang="en-US" sz="8591" b="1" spc="17" dirty="0">
                <a:solidFill>
                  <a:srgbClr val="000000"/>
                </a:solidFill>
                <a:latin typeface="Arial Black" panose="020B0A04020102020204" pitchFamily="34" charset="0"/>
                <a:ea typeface="Frutiger Ultra-Bold"/>
                <a:cs typeface="Arial" panose="020B0604020202020204" pitchFamily="34" charset="0"/>
                <a:sym typeface="Frutiger Ultra-Bold"/>
              </a:rPr>
              <a:t>14-19 Nov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A8E9CE7-A24C-4B4C-FFA0-DB683B7B4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4" r="29478" b="2391"/>
          <a:stretch>
            <a:fillRect/>
          </a:stretch>
        </p:blipFill>
        <p:spPr>
          <a:xfrm>
            <a:off x="0" y="17247338"/>
            <a:ext cx="18288000" cy="10406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7FD400-A770-E7E7-CDB1-6E80E991B2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D90BF069-139C-8FA8-FD7B-9584EDC94B2E}"/>
              </a:ext>
            </a:extLst>
          </p:cNvPr>
          <p:cNvGrpSpPr/>
          <p:nvPr/>
        </p:nvGrpSpPr>
        <p:grpSpPr>
          <a:xfrm>
            <a:off x="1" y="990600"/>
            <a:ext cx="7759700" cy="1676400"/>
            <a:chOff x="1195495" y="990600"/>
            <a:chExt cx="7954855" cy="16764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EAAF161-2B5F-9325-FE38-290C46BE292F}"/>
                </a:ext>
              </a:extLst>
            </p:cNvPr>
            <p:cNvSpPr/>
            <p:nvPr/>
          </p:nvSpPr>
          <p:spPr>
            <a:xfrm>
              <a:off x="1195495" y="990600"/>
              <a:ext cx="6629400" cy="1676400"/>
            </a:xfrm>
            <a:prstGeom prst="rect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lowchart: Delay 17">
              <a:extLst>
                <a:ext uri="{FF2B5EF4-FFF2-40B4-BE49-F238E27FC236}">
                  <a16:creationId xmlns:a16="http://schemas.microsoft.com/office/drawing/2014/main" id="{9247A531-E806-58C6-A895-355B4655532D}"/>
                </a:ext>
              </a:extLst>
            </p:cNvPr>
            <p:cNvSpPr/>
            <p:nvPr/>
          </p:nvSpPr>
          <p:spPr>
            <a:xfrm>
              <a:off x="7766050" y="990600"/>
              <a:ext cx="1384300" cy="1676400"/>
            </a:xfrm>
            <a:prstGeom prst="flowChartDelay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Freeform 9">
            <a:extLst>
              <a:ext uri="{FF2B5EF4-FFF2-40B4-BE49-F238E27FC236}">
                <a16:creationId xmlns:a16="http://schemas.microsoft.com/office/drawing/2014/main" id="{30477668-E7B8-75B6-D4CC-7EB3702D74A2}"/>
              </a:ext>
            </a:extLst>
          </p:cNvPr>
          <p:cNvSpPr/>
          <p:nvPr/>
        </p:nvSpPr>
        <p:spPr>
          <a:xfrm>
            <a:off x="7020966" y="3463413"/>
            <a:ext cx="4246069" cy="3699387"/>
          </a:xfrm>
          <a:custGeom>
            <a:avLst/>
            <a:gdLst/>
            <a:ahLst/>
            <a:cxnLst/>
            <a:rect l="l" t="t" r="r" b="b"/>
            <a:pathLst>
              <a:path w="7548230" h="6576395">
                <a:moveTo>
                  <a:pt x="0" y="0"/>
                </a:moveTo>
                <a:lnTo>
                  <a:pt x="7548230" y="0"/>
                </a:lnTo>
                <a:lnTo>
                  <a:pt x="7548230" y="6576395"/>
                </a:lnTo>
                <a:lnTo>
                  <a:pt x="0" y="65763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1EE3077D-2BBF-3A4E-4AD7-E732C86BF6E6}"/>
              </a:ext>
            </a:extLst>
          </p:cNvPr>
          <p:cNvSpPr txBox="1"/>
          <p:nvPr/>
        </p:nvSpPr>
        <p:spPr>
          <a:xfrm>
            <a:off x="838200" y="1241759"/>
            <a:ext cx="6921500" cy="12289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622"/>
              </a:lnSpc>
            </a:pPr>
            <a:r>
              <a:rPr lang="en-US" sz="8591" b="1" spc="17" dirty="0">
                <a:solidFill>
                  <a:srgbClr val="000000"/>
                </a:solidFill>
                <a:latin typeface="Arial Black" panose="020B0A04020102020204" pitchFamily="34" charset="0"/>
                <a:ea typeface="Frutiger Ultra-Bold"/>
                <a:cs typeface="Arial" panose="020B0604020202020204" pitchFamily="34" charset="0"/>
                <a:sym typeface="Frutiger Ultra-Bold"/>
              </a:rPr>
              <a:t>14-19 Nov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EAFC619-6355-4F6C-E388-9847C289EF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1" r="19891"/>
          <a:stretch/>
        </p:blipFill>
        <p:spPr>
          <a:xfrm>
            <a:off x="0" y="17323538"/>
            <a:ext cx="18288000" cy="1040662"/>
          </a:xfrm>
          <a:prstGeom prst="rect">
            <a:avLst/>
          </a:prstGeom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C2109CF1-F2ED-DE05-07BD-86DF990AB8CF}"/>
              </a:ext>
            </a:extLst>
          </p:cNvPr>
          <p:cNvSpPr txBox="1"/>
          <p:nvPr/>
        </p:nvSpPr>
        <p:spPr>
          <a:xfrm>
            <a:off x="2861188" y="7823623"/>
            <a:ext cx="12565626" cy="44319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spcBef>
                <a:spcPts val="600"/>
              </a:spcBef>
              <a:spcAft>
                <a:spcPts val="600"/>
              </a:spcAft>
            </a:pPr>
            <a:r>
              <a:rPr lang="en-US" sz="9600" b="1" spc="12" dirty="0">
                <a:solidFill>
                  <a:srgbClr val="FAE100"/>
                </a:solidFill>
                <a:latin typeface="Arial" panose="020B0604020202020204" pitchFamily="34" charset="0"/>
                <a:ea typeface="Frutiger Bold"/>
                <a:cs typeface="Arial" panose="020B0604020202020204" pitchFamily="34" charset="0"/>
                <a:sym typeface="Frutiger Bold"/>
              </a:rPr>
              <a:t>O</a:t>
            </a:r>
            <a:r>
              <a:rPr lang="en-US" sz="9600" b="1" u="none" strike="noStrike" spc="12" dirty="0">
                <a:solidFill>
                  <a:srgbClr val="FAE100"/>
                </a:solidFill>
                <a:latin typeface="Arial" panose="020B0604020202020204" pitchFamily="34" charset="0"/>
                <a:ea typeface="Frutiger Bold"/>
                <a:cs typeface="Arial" panose="020B0604020202020204" pitchFamily="34" charset="0"/>
                <a:sym typeface="Frutiger Bold"/>
              </a:rPr>
              <a:t>ur Emergency Departments are very busy at the moment.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097A321D-E836-AD4C-DC41-E3B47B26F5CB}"/>
              </a:ext>
            </a:extLst>
          </p:cNvPr>
          <p:cNvSpPr txBox="1"/>
          <p:nvPr/>
        </p:nvSpPr>
        <p:spPr>
          <a:xfrm>
            <a:off x="3761507" y="13292395"/>
            <a:ext cx="10689672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8000" spc="10" dirty="0">
                <a:solidFill>
                  <a:schemeClr val="bg1"/>
                </a:solidFill>
                <a:latin typeface="Arial" panose="020B0604020202020204" pitchFamily="34" charset="0"/>
                <a:ea typeface="Frutiger"/>
                <a:cs typeface="Arial" panose="020B0604020202020204" pitchFamily="34" charset="0"/>
                <a:sym typeface="Frutiger"/>
              </a:rPr>
              <a:t>Choose the right service for your needs.</a:t>
            </a:r>
          </a:p>
        </p:txBody>
      </p:sp>
    </p:spTree>
    <p:extLst>
      <p:ext uri="{BB962C8B-B14F-4D97-AF65-F5344CB8AC3E}">
        <p14:creationId xmlns:p14="http://schemas.microsoft.com/office/powerpoint/2010/main" val="2173535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EB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BCCAE3D-D2FE-DB16-DD71-748EE8A0DA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205B4E6B-580E-7422-7099-49EE71FDB5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4" r="29478" b="2391"/>
          <a:stretch>
            <a:fillRect/>
          </a:stretch>
        </p:blipFill>
        <p:spPr>
          <a:xfrm>
            <a:off x="0" y="17247338"/>
            <a:ext cx="18288000" cy="1040662"/>
          </a:xfrm>
          <a:prstGeom prst="rect">
            <a:avLst/>
          </a:prstGeom>
        </p:spPr>
      </p:pic>
      <p:sp>
        <p:nvSpPr>
          <p:cNvPr id="2" name="Freeform 2">
            <a:extLst>
              <a:ext uri="{FF2B5EF4-FFF2-40B4-BE49-F238E27FC236}">
                <a16:creationId xmlns:a16="http://schemas.microsoft.com/office/drawing/2014/main" id="{7492E924-89B4-1CFB-3233-084643D942B4}"/>
              </a:ext>
            </a:extLst>
          </p:cNvPr>
          <p:cNvSpPr/>
          <p:nvPr/>
        </p:nvSpPr>
        <p:spPr>
          <a:xfrm>
            <a:off x="3645632" y="3429000"/>
            <a:ext cx="10996736" cy="8233806"/>
          </a:xfrm>
          <a:custGeom>
            <a:avLst/>
            <a:gdLst/>
            <a:ahLst/>
            <a:cxnLst/>
            <a:rect l="l" t="t" r="r" b="b"/>
            <a:pathLst>
              <a:path w="10996736" h="8233806">
                <a:moveTo>
                  <a:pt x="0" y="0"/>
                </a:moveTo>
                <a:lnTo>
                  <a:pt x="10996736" y="0"/>
                </a:lnTo>
                <a:lnTo>
                  <a:pt x="10996736" y="8233806"/>
                </a:lnTo>
                <a:lnTo>
                  <a:pt x="0" y="823380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6DF42FA0-B0F6-1595-6B53-CDC77F87A245}"/>
              </a:ext>
            </a:extLst>
          </p:cNvPr>
          <p:cNvSpPr/>
          <p:nvPr/>
        </p:nvSpPr>
        <p:spPr>
          <a:xfrm>
            <a:off x="8272788" y="4732179"/>
            <a:ext cx="1742424" cy="1672727"/>
          </a:xfrm>
          <a:custGeom>
            <a:avLst/>
            <a:gdLst/>
            <a:ahLst/>
            <a:cxnLst/>
            <a:rect l="l" t="t" r="r" b="b"/>
            <a:pathLst>
              <a:path w="1742424" h="1672727">
                <a:moveTo>
                  <a:pt x="0" y="0"/>
                </a:moveTo>
                <a:lnTo>
                  <a:pt x="1742424" y="0"/>
                </a:lnTo>
                <a:lnTo>
                  <a:pt x="1742424" y="1672727"/>
                </a:lnTo>
                <a:lnTo>
                  <a:pt x="0" y="167272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EE06876A-8E7C-B895-C607-30F1467014EE}"/>
              </a:ext>
            </a:extLst>
          </p:cNvPr>
          <p:cNvSpPr txBox="1"/>
          <p:nvPr/>
        </p:nvSpPr>
        <p:spPr>
          <a:xfrm>
            <a:off x="5249527" y="8591309"/>
            <a:ext cx="7788946" cy="7908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08"/>
              </a:lnSpc>
            </a:pPr>
            <a:r>
              <a:rPr lang="en-US" sz="5453" spc="10">
                <a:solidFill>
                  <a:srgbClr val="000000"/>
                </a:solidFill>
                <a:latin typeface="Arial" panose="020B0604020202020204" pitchFamily="34" charset="0"/>
                <a:ea typeface="Frutiger"/>
                <a:cs typeface="Arial" panose="020B0604020202020204" pitchFamily="34" charset="0"/>
                <a:sym typeface="Frutiger"/>
              </a:rPr>
              <a:t>Resident doctor strikes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6F5DAE38-3565-97C6-E4D4-2C0F3CC032AB}"/>
              </a:ext>
            </a:extLst>
          </p:cNvPr>
          <p:cNvSpPr txBox="1"/>
          <p:nvPr/>
        </p:nvSpPr>
        <p:spPr>
          <a:xfrm>
            <a:off x="-564444" y="12191899"/>
            <a:ext cx="19416889" cy="3062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506"/>
              </a:lnSpc>
            </a:pPr>
            <a:r>
              <a:rPr lang="en-US" sz="8800" dirty="0">
                <a:solidFill>
                  <a:srgbClr val="FFFFFF"/>
                </a:solidFill>
                <a:latin typeface="Arial" panose="020B0604020202020204" pitchFamily="34" charset="0"/>
                <a:ea typeface="Frutiger Condensed"/>
                <a:cs typeface="Arial" panose="020B0604020202020204" pitchFamily="34" charset="0"/>
                <a:sym typeface="Frutiger Condensed"/>
              </a:rPr>
              <a:t>Please use NHS 111. </a:t>
            </a:r>
          </a:p>
          <a:p>
            <a:pPr algn="ctr">
              <a:lnSpc>
                <a:spcPts val="12506"/>
              </a:lnSpc>
            </a:pPr>
            <a:r>
              <a:rPr lang="en-US" sz="8800" dirty="0">
                <a:solidFill>
                  <a:srgbClr val="FFFFFF"/>
                </a:solidFill>
                <a:latin typeface="Arial" panose="020B0604020202020204" pitchFamily="34" charset="0"/>
                <a:ea typeface="Frutiger Condensed"/>
                <a:cs typeface="Arial" panose="020B0604020202020204" pitchFamily="34" charset="0"/>
                <a:sym typeface="Frutiger Condensed"/>
              </a:rPr>
              <a:t>Only use 999 in emergencies.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5741964B-7D01-064A-7B79-9EF0ACC18661}"/>
              </a:ext>
            </a:extLst>
          </p:cNvPr>
          <p:cNvSpPr txBox="1"/>
          <p:nvPr/>
        </p:nvSpPr>
        <p:spPr>
          <a:xfrm>
            <a:off x="3810182" y="6847626"/>
            <a:ext cx="10667636" cy="16730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942"/>
              </a:lnSpc>
            </a:pPr>
            <a:r>
              <a:rPr lang="en-US" sz="11555" b="1" spc="23" dirty="0">
                <a:solidFill>
                  <a:srgbClr val="005EB8"/>
                </a:solidFill>
                <a:latin typeface="Arial Black" panose="020B0A04020102020204" pitchFamily="34" charset="0"/>
                <a:ea typeface="Frutiger Ultra-Bold"/>
                <a:cs typeface="Arial" panose="020B0604020202020204" pitchFamily="34" charset="0"/>
                <a:sym typeface="Frutiger Ultra-Bold"/>
              </a:rPr>
              <a:t>14-19 Nov</a:t>
            </a:r>
          </a:p>
        </p:txBody>
      </p:sp>
    </p:spTree>
    <p:extLst>
      <p:ext uri="{BB962C8B-B14F-4D97-AF65-F5344CB8AC3E}">
        <p14:creationId xmlns:p14="http://schemas.microsoft.com/office/powerpoint/2010/main" val="694790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EB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22EF9C-B57F-7FDE-C32E-D026682C7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8BA08B0-7641-0125-D589-CD4E2C8B0E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4" r="29478" b="2391"/>
          <a:stretch>
            <a:fillRect/>
          </a:stretch>
        </p:blipFill>
        <p:spPr>
          <a:xfrm>
            <a:off x="0" y="17247338"/>
            <a:ext cx="18288000" cy="1040662"/>
          </a:xfrm>
          <a:prstGeom prst="rect">
            <a:avLst/>
          </a:prstGeom>
        </p:spPr>
      </p:pic>
      <p:sp>
        <p:nvSpPr>
          <p:cNvPr id="7" name="Freeform 12">
            <a:extLst>
              <a:ext uri="{FF2B5EF4-FFF2-40B4-BE49-F238E27FC236}">
                <a16:creationId xmlns:a16="http://schemas.microsoft.com/office/drawing/2014/main" id="{19B1DE01-D0A0-AFBF-F945-85C7F99FAE27}"/>
              </a:ext>
            </a:extLst>
          </p:cNvPr>
          <p:cNvSpPr/>
          <p:nvPr/>
        </p:nvSpPr>
        <p:spPr>
          <a:xfrm>
            <a:off x="7304560" y="2457133"/>
            <a:ext cx="3678880" cy="8063297"/>
          </a:xfrm>
          <a:custGeom>
            <a:avLst/>
            <a:gdLst/>
            <a:ahLst/>
            <a:cxnLst/>
            <a:rect l="l" t="t" r="r" b="b"/>
            <a:pathLst>
              <a:path w="3237372" h="7095609">
                <a:moveTo>
                  <a:pt x="0" y="0"/>
                </a:moveTo>
                <a:lnTo>
                  <a:pt x="3237372" y="0"/>
                </a:lnTo>
                <a:lnTo>
                  <a:pt x="3237372" y="7095609"/>
                </a:lnTo>
                <a:lnTo>
                  <a:pt x="0" y="709560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TextBox 14">
            <a:extLst>
              <a:ext uri="{FF2B5EF4-FFF2-40B4-BE49-F238E27FC236}">
                <a16:creationId xmlns:a16="http://schemas.microsoft.com/office/drawing/2014/main" id="{9403A5D6-6A9B-B598-E153-5C58CBC626E3}"/>
              </a:ext>
            </a:extLst>
          </p:cNvPr>
          <p:cNvSpPr txBox="1"/>
          <p:nvPr/>
        </p:nvSpPr>
        <p:spPr>
          <a:xfrm>
            <a:off x="1828800" y="11071825"/>
            <a:ext cx="14630400" cy="47590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2555"/>
              </a:lnSpc>
            </a:pPr>
            <a:r>
              <a:rPr lang="en-US" sz="10044" b="1" u="none" strike="noStrike" spc="20" dirty="0">
                <a:solidFill>
                  <a:srgbClr val="FAE100"/>
                </a:solidFill>
                <a:latin typeface="Arial" panose="020B0604020202020204" pitchFamily="34" charset="0"/>
                <a:ea typeface="Frutiger Bold"/>
                <a:cs typeface="Arial" panose="020B0604020202020204" pitchFamily="34" charset="0"/>
                <a:sym typeface="Frutiger Bold"/>
              </a:rPr>
              <a:t>Keep the Emergency Department for those who need it most.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3211F0E-2425-900D-4195-0C69CBF99CE1}"/>
              </a:ext>
            </a:extLst>
          </p:cNvPr>
          <p:cNvGrpSpPr/>
          <p:nvPr/>
        </p:nvGrpSpPr>
        <p:grpSpPr>
          <a:xfrm>
            <a:off x="1" y="990600"/>
            <a:ext cx="7759700" cy="1676400"/>
            <a:chOff x="1195495" y="990600"/>
            <a:chExt cx="7954855" cy="16764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95C58B8-51F2-6484-5A69-08B2257432B8}"/>
                </a:ext>
              </a:extLst>
            </p:cNvPr>
            <p:cNvSpPr/>
            <p:nvPr/>
          </p:nvSpPr>
          <p:spPr>
            <a:xfrm>
              <a:off x="1195495" y="990600"/>
              <a:ext cx="6629400" cy="1676400"/>
            </a:xfrm>
            <a:prstGeom prst="rect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Flowchart: Delay 10">
              <a:extLst>
                <a:ext uri="{FF2B5EF4-FFF2-40B4-BE49-F238E27FC236}">
                  <a16:creationId xmlns:a16="http://schemas.microsoft.com/office/drawing/2014/main" id="{12AE6E03-95EF-2D87-3D48-CB91B280E5C0}"/>
                </a:ext>
              </a:extLst>
            </p:cNvPr>
            <p:cNvSpPr/>
            <p:nvPr/>
          </p:nvSpPr>
          <p:spPr>
            <a:xfrm>
              <a:off x="7766050" y="990600"/>
              <a:ext cx="1384300" cy="1676400"/>
            </a:xfrm>
            <a:prstGeom prst="flowChartDelay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4">
            <a:extLst>
              <a:ext uri="{FF2B5EF4-FFF2-40B4-BE49-F238E27FC236}">
                <a16:creationId xmlns:a16="http://schemas.microsoft.com/office/drawing/2014/main" id="{256E8D24-BA7B-860E-22ED-6BABD556D77E}"/>
              </a:ext>
            </a:extLst>
          </p:cNvPr>
          <p:cNvSpPr txBox="1"/>
          <p:nvPr/>
        </p:nvSpPr>
        <p:spPr>
          <a:xfrm>
            <a:off x="838200" y="1241759"/>
            <a:ext cx="6921500" cy="12289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622"/>
              </a:lnSpc>
            </a:pPr>
            <a:r>
              <a:rPr lang="en-US" sz="8591" b="1" spc="17" dirty="0">
                <a:solidFill>
                  <a:srgbClr val="000000"/>
                </a:solidFill>
                <a:latin typeface="Arial Black" panose="020B0A04020102020204" pitchFamily="34" charset="0"/>
                <a:ea typeface="Frutiger Ultra-Bold"/>
                <a:cs typeface="Arial" panose="020B0604020202020204" pitchFamily="34" charset="0"/>
                <a:sym typeface="Frutiger Ultra-Bold"/>
              </a:rPr>
              <a:t>14-19 Nov</a:t>
            </a:r>
          </a:p>
        </p:txBody>
      </p:sp>
    </p:spTree>
    <p:extLst>
      <p:ext uri="{BB962C8B-B14F-4D97-AF65-F5344CB8AC3E}">
        <p14:creationId xmlns:p14="http://schemas.microsoft.com/office/powerpoint/2010/main" val="3751650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EB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518C70C-5CD6-8A9B-77B0-BC44E7850F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0DE93D0-CD10-043A-5FD6-408BF06137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4" r="29478" b="2391"/>
          <a:stretch>
            <a:fillRect/>
          </a:stretch>
        </p:blipFill>
        <p:spPr>
          <a:xfrm>
            <a:off x="0" y="17247338"/>
            <a:ext cx="18288000" cy="1040662"/>
          </a:xfrm>
          <a:prstGeom prst="rect">
            <a:avLst/>
          </a:prstGeom>
        </p:spPr>
      </p:pic>
      <p:sp>
        <p:nvSpPr>
          <p:cNvPr id="8" name="TextBox 14">
            <a:extLst>
              <a:ext uri="{FF2B5EF4-FFF2-40B4-BE49-F238E27FC236}">
                <a16:creationId xmlns:a16="http://schemas.microsoft.com/office/drawing/2014/main" id="{49EBF5F8-CE66-4800-3BF6-67C60A26FF62}"/>
              </a:ext>
            </a:extLst>
          </p:cNvPr>
          <p:cNvSpPr txBox="1"/>
          <p:nvPr/>
        </p:nvSpPr>
        <p:spPr>
          <a:xfrm>
            <a:off x="1828800" y="11553997"/>
            <a:ext cx="15163800" cy="40626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/>
            <a:r>
              <a:rPr lang="en-GB" sz="8800" b="1" u="none" strike="noStrike" spc="20" dirty="0">
                <a:solidFill>
                  <a:srgbClr val="FAE100"/>
                </a:solidFill>
                <a:latin typeface="Arial" panose="020B0604020202020204" pitchFamily="34" charset="0"/>
                <a:ea typeface="Frutiger Bold"/>
                <a:cs typeface="Arial" panose="020B0604020202020204" pitchFamily="34" charset="0"/>
                <a:sym typeface="Frutiger Bold"/>
              </a:rPr>
              <a:t>GP practices will continue to be open during industrial strike action.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B95D261-978D-9E02-6349-DBD18E7E9840}"/>
              </a:ext>
            </a:extLst>
          </p:cNvPr>
          <p:cNvGrpSpPr/>
          <p:nvPr/>
        </p:nvGrpSpPr>
        <p:grpSpPr>
          <a:xfrm>
            <a:off x="1" y="990600"/>
            <a:ext cx="7759700" cy="1676400"/>
            <a:chOff x="1195495" y="990600"/>
            <a:chExt cx="7954855" cy="16764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6E5E882-B463-D586-ACE4-789C60274B26}"/>
                </a:ext>
              </a:extLst>
            </p:cNvPr>
            <p:cNvSpPr/>
            <p:nvPr/>
          </p:nvSpPr>
          <p:spPr>
            <a:xfrm>
              <a:off x="1195495" y="990600"/>
              <a:ext cx="6629400" cy="1676400"/>
            </a:xfrm>
            <a:prstGeom prst="rect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Flowchart: Delay 10">
              <a:extLst>
                <a:ext uri="{FF2B5EF4-FFF2-40B4-BE49-F238E27FC236}">
                  <a16:creationId xmlns:a16="http://schemas.microsoft.com/office/drawing/2014/main" id="{F20510C2-C92B-9E40-A95E-F8D14838AC8A}"/>
                </a:ext>
              </a:extLst>
            </p:cNvPr>
            <p:cNvSpPr/>
            <p:nvPr/>
          </p:nvSpPr>
          <p:spPr>
            <a:xfrm>
              <a:off x="7766050" y="990600"/>
              <a:ext cx="1384300" cy="1676400"/>
            </a:xfrm>
            <a:prstGeom prst="flowChartDelay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4">
            <a:extLst>
              <a:ext uri="{FF2B5EF4-FFF2-40B4-BE49-F238E27FC236}">
                <a16:creationId xmlns:a16="http://schemas.microsoft.com/office/drawing/2014/main" id="{AC2EA520-058A-9ECB-7760-FD8D2D7AD0BC}"/>
              </a:ext>
            </a:extLst>
          </p:cNvPr>
          <p:cNvSpPr txBox="1"/>
          <p:nvPr/>
        </p:nvSpPr>
        <p:spPr>
          <a:xfrm>
            <a:off x="838200" y="1241759"/>
            <a:ext cx="6921500" cy="12289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622"/>
              </a:lnSpc>
            </a:pPr>
            <a:r>
              <a:rPr lang="en-US" sz="8591" b="1" spc="17" dirty="0">
                <a:solidFill>
                  <a:srgbClr val="000000"/>
                </a:solidFill>
                <a:latin typeface="Arial Black" panose="020B0A04020102020204" pitchFamily="34" charset="0"/>
                <a:ea typeface="Frutiger Ultra-Bold"/>
                <a:cs typeface="Arial" panose="020B0604020202020204" pitchFamily="34" charset="0"/>
                <a:sym typeface="Frutiger Ultra-Bold"/>
              </a:rPr>
              <a:t>14-19 Nov</a:t>
            </a:r>
          </a:p>
        </p:txBody>
      </p:sp>
      <p:sp>
        <p:nvSpPr>
          <p:cNvPr id="2" name="Freeform 12">
            <a:extLst>
              <a:ext uri="{FF2B5EF4-FFF2-40B4-BE49-F238E27FC236}">
                <a16:creationId xmlns:a16="http://schemas.microsoft.com/office/drawing/2014/main" id="{62AA938F-EB32-31DC-35DD-4152E10EF190}"/>
              </a:ext>
            </a:extLst>
          </p:cNvPr>
          <p:cNvSpPr/>
          <p:nvPr/>
        </p:nvSpPr>
        <p:spPr>
          <a:xfrm>
            <a:off x="6096000" y="3678112"/>
            <a:ext cx="5621999" cy="6877063"/>
          </a:xfrm>
          <a:custGeom>
            <a:avLst/>
            <a:gdLst/>
            <a:ahLst/>
            <a:cxnLst/>
            <a:rect l="l" t="t" r="r" b="b"/>
            <a:pathLst>
              <a:path w="4995597" h="6110822">
                <a:moveTo>
                  <a:pt x="0" y="0"/>
                </a:moveTo>
                <a:lnTo>
                  <a:pt x="4995598" y="0"/>
                </a:lnTo>
                <a:lnTo>
                  <a:pt x="4995598" y="6110822"/>
                </a:lnTo>
                <a:lnTo>
                  <a:pt x="0" y="611082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843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EB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7599439-D05E-142A-721F-0A8C18DB1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C8A5CC8-C881-9101-4AEC-E1CBDC5EFB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4" r="29478" b="2391"/>
          <a:stretch>
            <a:fillRect/>
          </a:stretch>
        </p:blipFill>
        <p:spPr>
          <a:xfrm>
            <a:off x="0" y="17247338"/>
            <a:ext cx="18288000" cy="1040662"/>
          </a:xfrm>
          <a:prstGeom prst="rect">
            <a:avLst/>
          </a:prstGeom>
        </p:spPr>
      </p:pic>
      <p:sp>
        <p:nvSpPr>
          <p:cNvPr id="8" name="TextBox 14">
            <a:extLst>
              <a:ext uri="{FF2B5EF4-FFF2-40B4-BE49-F238E27FC236}">
                <a16:creationId xmlns:a16="http://schemas.microsoft.com/office/drawing/2014/main" id="{ED3FBEB4-1771-CDE6-1DC5-8D85966F4F48}"/>
              </a:ext>
            </a:extLst>
          </p:cNvPr>
          <p:cNvSpPr txBox="1"/>
          <p:nvPr/>
        </p:nvSpPr>
        <p:spPr>
          <a:xfrm>
            <a:off x="1828800" y="10591800"/>
            <a:ext cx="15163800" cy="54168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/>
            <a:r>
              <a:rPr lang="en-GB" sz="8800" b="1" u="none" strike="noStrike" spc="20" dirty="0">
                <a:solidFill>
                  <a:srgbClr val="FAE100"/>
                </a:solidFill>
                <a:latin typeface="Arial" panose="020B0604020202020204" pitchFamily="34" charset="0"/>
                <a:ea typeface="Frutiger Bold"/>
                <a:cs typeface="Arial" panose="020B0604020202020204" pitchFamily="34" charset="0"/>
                <a:sym typeface="Frutiger Bold"/>
              </a:rPr>
              <a:t>Please collect family and friends from the hospital as soon as they are ready to be discharged.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BD1C0B2-3794-108B-3F07-69D5D345E520}"/>
              </a:ext>
            </a:extLst>
          </p:cNvPr>
          <p:cNvGrpSpPr/>
          <p:nvPr/>
        </p:nvGrpSpPr>
        <p:grpSpPr>
          <a:xfrm>
            <a:off x="1" y="990600"/>
            <a:ext cx="7759700" cy="1676400"/>
            <a:chOff x="1195495" y="990600"/>
            <a:chExt cx="7954855" cy="16764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6021015-493F-DF13-C38F-B043710B061C}"/>
                </a:ext>
              </a:extLst>
            </p:cNvPr>
            <p:cNvSpPr/>
            <p:nvPr/>
          </p:nvSpPr>
          <p:spPr>
            <a:xfrm>
              <a:off x="1195495" y="990600"/>
              <a:ext cx="6629400" cy="1676400"/>
            </a:xfrm>
            <a:prstGeom prst="rect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Flowchart: Delay 10">
              <a:extLst>
                <a:ext uri="{FF2B5EF4-FFF2-40B4-BE49-F238E27FC236}">
                  <a16:creationId xmlns:a16="http://schemas.microsoft.com/office/drawing/2014/main" id="{2C78BED6-4E52-5C26-AC27-7E3F7C74B5C2}"/>
                </a:ext>
              </a:extLst>
            </p:cNvPr>
            <p:cNvSpPr/>
            <p:nvPr/>
          </p:nvSpPr>
          <p:spPr>
            <a:xfrm>
              <a:off x="7766050" y="990600"/>
              <a:ext cx="1384300" cy="1676400"/>
            </a:xfrm>
            <a:prstGeom prst="flowChartDelay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4">
            <a:extLst>
              <a:ext uri="{FF2B5EF4-FFF2-40B4-BE49-F238E27FC236}">
                <a16:creationId xmlns:a16="http://schemas.microsoft.com/office/drawing/2014/main" id="{3763A9DA-DA99-DC3E-44DA-8CB481A5A172}"/>
              </a:ext>
            </a:extLst>
          </p:cNvPr>
          <p:cNvSpPr txBox="1"/>
          <p:nvPr/>
        </p:nvSpPr>
        <p:spPr>
          <a:xfrm>
            <a:off x="838200" y="1241759"/>
            <a:ext cx="6921500" cy="12289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622"/>
              </a:lnSpc>
            </a:pPr>
            <a:r>
              <a:rPr lang="en-US" sz="8591" b="1" spc="17" dirty="0">
                <a:solidFill>
                  <a:srgbClr val="000000"/>
                </a:solidFill>
                <a:latin typeface="Arial Black" panose="020B0A04020102020204" pitchFamily="34" charset="0"/>
                <a:ea typeface="Frutiger Ultra-Bold"/>
                <a:cs typeface="Arial" panose="020B0604020202020204" pitchFamily="34" charset="0"/>
                <a:sym typeface="Frutiger Ultra-Bold"/>
              </a:rPr>
              <a:t>14-19 Nov</a:t>
            </a:r>
          </a:p>
        </p:txBody>
      </p:sp>
      <p:sp>
        <p:nvSpPr>
          <p:cNvPr id="3" name="Freeform 14">
            <a:extLst>
              <a:ext uri="{FF2B5EF4-FFF2-40B4-BE49-F238E27FC236}">
                <a16:creationId xmlns:a16="http://schemas.microsoft.com/office/drawing/2014/main" id="{2DCE7DAF-9CB7-3DB4-F08E-4AA21A08910D}"/>
              </a:ext>
            </a:extLst>
          </p:cNvPr>
          <p:cNvSpPr/>
          <p:nvPr/>
        </p:nvSpPr>
        <p:spPr>
          <a:xfrm>
            <a:off x="6011033" y="3905670"/>
            <a:ext cx="6265933" cy="5811653"/>
          </a:xfrm>
          <a:custGeom>
            <a:avLst/>
            <a:gdLst/>
            <a:ahLst/>
            <a:cxnLst/>
            <a:rect l="l" t="t" r="r" b="b"/>
            <a:pathLst>
              <a:path w="6265933" h="5811653">
                <a:moveTo>
                  <a:pt x="0" y="0"/>
                </a:moveTo>
                <a:lnTo>
                  <a:pt x="6265934" y="0"/>
                </a:lnTo>
                <a:lnTo>
                  <a:pt x="6265934" y="5811653"/>
                </a:lnTo>
                <a:lnTo>
                  <a:pt x="0" y="581165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922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EB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ED26E2-03D0-2884-D473-8C46EB43C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A00A1AB-49D2-AE54-B2FD-2C30BCEE3A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4" r="29478" b="2391"/>
          <a:stretch>
            <a:fillRect/>
          </a:stretch>
        </p:blipFill>
        <p:spPr>
          <a:xfrm>
            <a:off x="0" y="17247338"/>
            <a:ext cx="18288000" cy="1040662"/>
          </a:xfrm>
          <a:prstGeom prst="rect">
            <a:avLst/>
          </a:prstGeom>
        </p:spPr>
      </p:pic>
      <p:sp>
        <p:nvSpPr>
          <p:cNvPr id="8" name="TextBox 14">
            <a:extLst>
              <a:ext uri="{FF2B5EF4-FFF2-40B4-BE49-F238E27FC236}">
                <a16:creationId xmlns:a16="http://schemas.microsoft.com/office/drawing/2014/main" id="{1721D3AA-86E2-4333-AAEA-7940791BD17D}"/>
              </a:ext>
            </a:extLst>
          </p:cNvPr>
          <p:cNvSpPr txBox="1"/>
          <p:nvPr/>
        </p:nvSpPr>
        <p:spPr>
          <a:xfrm>
            <a:off x="1828800" y="10591800"/>
            <a:ext cx="15163800" cy="56712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ts val="11222"/>
              </a:lnSpc>
            </a:pPr>
            <a:r>
              <a:rPr lang="en-US" sz="8800" b="1" spc="17" dirty="0">
                <a:solidFill>
                  <a:srgbClr val="FAE100"/>
                </a:solidFill>
                <a:latin typeface="Frutiger Bold"/>
                <a:ea typeface="Frutiger Bold"/>
                <a:cs typeface="Frutiger Bold"/>
                <a:sym typeface="Frutiger Bold"/>
              </a:rPr>
              <a:t>Please continue to attend your appointments during industrial strike action, unless told otherwise.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2C377F-FE16-628E-995F-9791C38FCD09}"/>
              </a:ext>
            </a:extLst>
          </p:cNvPr>
          <p:cNvGrpSpPr/>
          <p:nvPr/>
        </p:nvGrpSpPr>
        <p:grpSpPr>
          <a:xfrm>
            <a:off x="1" y="990600"/>
            <a:ext cx="7759700" cy="1676400"/>
            <a:chOff x="1195495" y="990600"/>
            <a:chExt cx="7954855" cy="16764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37D745-818A-D692-2A10-485281B0F4E9}"/>
                </a:ext>
              </a:extLst>
            </p:cNvPr>
            <p:cNvSpPr/>
            <p:nvPr/>
          </p:nvSpPr>
          <p:spPr>
            <a:xfrm>
              <a:off x="1195495" y="990600"/>
              <a:ext cx="6629400" cy="1676400"/>
            </a:xfrm>
            <a:prstGeom prst="rect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Flowchart: Delay 10">
              <a:extLst>
                <a:ext uri="{FF2B5EF4-FFF2-40B4-BE49-F238E27FC236}">
                  <a16:creationId xmlns:a16="http://schemas.microsoft.com/office/drawing/2014/main" id="{C2F5AEA6-EF60-183D-85EF-273AF593E9CC}"/>
                </a:ext>
              </a:extLst>
            </p:cNvPr>
            <p:cNvSpPr/>
            <p:nvPr/>
          </p:nvSpPr>
          <p:spPr>
            <a:xfrm>
              <a:off x="7766050" y="990600"/>
              <a:ext cx="1384300" cy="1676400"/>
            </a:xfrm>
            <a:prstGeom prst="flowChartDelay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4">
            <a:extLst>
              <a:ext uri="{FF2B5EF4-FFF2-40B4-BE49-F238E27FC236}">
                <a16:creationId xmlns:a16="http://schemas.microsoft.com/office/drawing/2014/main" id="{C916A64A-E5DF-E6FD-0E57-BD3B7BF30349}"/>
              </a:ext>
            </a:extLst>
          </p:cNvPr>
          <p:cNvSpPr txBox="1"/>
          <p:nvPr/>
        </p:nvSpPr>
        <p:spPr>
          <a:xfrm>
            <a:off x="838200" y="1241759"/>
            <a:ext cx="6921500" cy="12289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622"/>
              </a:lnSpc>
            </a:pPr>
            <a:r>
              <a:rPr lang="en-US" sz="8591" b="1" spc="17" dirty="0">
                <a:solidFill>
                  <a:srgbClr val="000000"/>
                </a:solidFill>
                <a:latin typeface="Arial Black" panose="020B0A04020102020204" pitchFamily="34" charset="0"/>
                <a:ea typeface="Frutiger Ultra-Bold"/>
                <a:cs typeface="Arial" panose="020B0604020202020204" pitchFamily="34" charset="0"/>
                <a:sym typeface="Frutiger Ultra-Bold"/>
              </a:rPr>
              <a:t>14-19 Nov</a:t>
            </a:r>
          </a:p>
        </p:txBody>
      </p:sp>
      <p:sp>
        <p:nvSpPr>
          <p:cNvPr id="2" name="Freeform 14">
            <a:extLst>
              <a:ext uri="{FF2B5EF4-FFF2-40B4-BE49-F238E27FC236}">
                <a16:creationId xmlns:a16="http://schemas.microsoft.com/office/drawing/2014/main" id="{0B462C73-D265-F7FC-4F2A-8B662C7CB9C2}"/>
              </a:ext>
            </a:extLst>
          </p:cNvPr>
          <p:cNvSpPr/>
          <p:nvPr/>
        </p:nvSpPr>
        <p:spPr>
          <a:xfrm>
            <a:off x="6347052" y="4080673"/>
            <a:ext cx="5593896" cy="5630537"/>
          </a:xfrm>
          <a:custGeom>
            <a:avLst/>
            <a:gdLst/>
            <a:ahLst/>
            <a:cxnLst/>
            <a:rect l="l" t="t" r="r" b="b"/>
            <a:pathLst>
              <a:path w="5593896" h="5630537">
                <a:moveTo>
                  <a:pt x="0" y="0"/>
                </a:moveTo>
                <a:lnTo>
                  <a:pt x="5593896" y="0"/>
                </a:lnTo>
                <a:lnTo>
                  <a:pt x="5593896" y="5630537"/>
                </a:lnTo>
                <a:lnTo>
                  <a:pt x="0" y="563053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96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3761" r="-6191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0BBD9CC-8D84-6C85-6E32-C5C74FC063F4}"/>
              </a:ext>
            </a:extLst>
          </p:cNvPr>
          <p:cNvGrpSpPr/>
          <p:nvPr/>
        </p:nvGrpSpPr>
        <p:grpSpPr>
          <a:xfrm>
            <a:off x="1" y="990600"/>
            <a:ext cx="7759700" cy="1676400"/>
            <a:chOff x="1195495" y="990600"/>
            <a:chExt cx="7954855" cy="16764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9A2C136-7B2D-2D95-3E46-68B05025F226}"/>
                </a:ext>
              </a:extLst>
            </p:cNvPr>
            <p:cNvSpPr/>
            <p:nvPr/>
          </p:nvSpPr>
          <p:spPr>
            <a:xfrm>
              <a:off x="1195495" y="990600"/>
              <a:ext cx="6629400" cy="1676400"/>
            </a:xfrm>
            <a:prstGeom prst="rect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lowchart: Delay 17">
              <a:extLst>
                <a:ext uri="{FF2B5EF4-FFF2-40B4-BE49-F238E27FC236}">
                  <a16:creationId xmlns:a16="http://schemas.microsoft.com/office/drawing/2014/main" id="{88841D96-063F-A082-AAA9-04B11DDF2A0C}"/>
                </a:ext>
              </a:extLst>
            </p:cNvPr>
            <p:cNvSpPr/>
            <p:nvPr/>
          </p:nvSpPr>
          <p:spPr>
            <a:xfrm>
              <a:off x="7766050" y="990600"/>
              <a:ext cx="1384300" cy="1676400"/>
            </a:xfrm>
            <a:prstGeom prst="flowChartDelay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Freeform 9">
            <a:extLst>
              <a:ext uri="{FF2B5EF4-FFF2-40B4-BE49-F238E27FC236}">
                <a16:creationId xmlns:a16="http://schemas.microsoft.com/office/drawing/2014/main" id="{E73BC8AB-0426-53FF-BB47-9CACC434B1FB}"/>
              </a:ext>
            </a:extLst>
          </p:cNvPr>
          <p:cNvSpPr/>
          <p:nvPr/>
        </p:nvSpPr>
        <p:spPr>
          <a:xfrm>
            <a:off x="5369885" y="4372779"/>
            <a:ext cx="7548230" cy="6576395"/>
          </a:xfrm>
          <a:custGeom>
            <a:avLst/>
            <a:gdLst/>
            <a:ahLst/>
            <a:cxnLst/>
            <a:rect l="l" t="t" r="r" b="b"/>
            <a:pathLst>
              <a:path w="7548230" h="6576395">
                <a:moveTo>
                  <a:pt x="0" y="0"/>
                </a:moveTo>
                <a:lnTo>
                  <a:pt x="7548230" y="0"/>
                </a:lnTo>
                <a:lnTo>
                  <a:pt x="7548230" y="6576395"/>
                </a:lnTo>
                <a:lnTo>
                  <a:pt x="0" y="657639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9073DB52-BA76-2B52-8E50-D5BF31F86B66}"/>
              </a:ext>
            </a:extLst>
          </p:cNvPr>
          <p:cNvSpPr txBox="1"/>
          <p:nvPr/>
        </p:nvSpPr>
        <p:spPr>
          <a:xfrm>
            <a:off x="-533400" y="11734716"/>
            <a:ext cx="19354800" cy="29751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141"/>
              </a:lnSpc>
            </a:pPr>
            <a:r>
              <a:rPr lang="en-US" sz="11563" b="1" dirty="0">
                <a:solidFill>
                  <a:srgbClr val="FAE100"/>
                </a:solidFill>
                <a:latin typeface="Arial" panose="020B0604020202020204" pitchFamily="34" charset="0"/>
                <a:ea typeface="Frutiger Condensed Bold"/>
                <a:cs typeface="Arial" panose="020B0604020202020204" pitchFamily="34" charset="0"/>
                <a:sym typeface="Frutiger Condensed Bold"/>
              </a:rPr>
              <a:t>Industrial strike action:</a:t>
            </a:r>
            <a:r>
              <a:rPr lang="en-US" sz="11563" dirty="0">
                <a:solidFill>
                  <a:srgbClr val="FAE100"/>
                </a:solidFill>
                <a:latin typeface="Arial" panose="020B0604020202020204" pitchFamily="34" charset="0"/>
                <a:ea typeface="Frutiger Condensed"/>
                <a:cs typeface="Arial" panose="020B0604020202020204" pitchFamily="34" charset="0"/>
                <a:sym typeface="Frutiger Condensed"/>
              </a:rPr>
              <a:t> </a:t>
            </a:r>
          </a:p>
          <a:p>
            <a:pPr algn="ctr">
              <a:lnSpc>
                <a:spcPts val="11133"/>
              </a:lnSpc>
            </a:pPr>
            <a:r>
              <a:rPr lang="en-US" sz="10603" dirty="0">
                <a:latin typeface="Arial" panose="020B0604020202020204" pitchFamily="34" charset="0"/>
                <a:ea typeface="Frutiger Condensed"/>
                <a:cs typeface="Arial" panose="020B0604020202020204" pitchFamily="34" charset="0"/>
                <a:sym typeface="Frutiger Condensed"/>
              </a:rPr>
              <a:t>Advice for the public</a:t>
            </a:r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72C0FCB9-124B-3002-FC81-E805B426F6FA}"/>
              </a:ext>
            </a:extLst>
          </p:cNvPr>
          <p:cNvSpPr txBox="1"/>
          <p:nvPr/>
        </p:nvSpPr>
        <p:spPr>
          <a:xfrm>
            <a:off x="838200" y="1241759"/>
            <a:ext cx="6921500" cy="12289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622"/>
              </a:lnSpc>
            </a:pPr>
            <a:r>
              <a:rPr lang="en-US" sz="8591" b="1" spc="17" dirty="0">
                <a:solidFill>
                  <a:srgbClr val="000000"/>
                </a:solidFill>
                <a:latin typeface="Arial Black" panose="020B0A04020102020204" pitchFamily="34" charset="0"/>
                <a:ea typeface="Frutiger Ultra-Bold"/>
                <a:cs typeface="Arial" panose="020B0604020202020204" pitchFamily="34" charset="0"/>
                <a:sym typeface="Frutiger Ultra-Bold"/>
              </a:rPr>
              <a:t>14-19 Nov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C4815ED-D911-140E-B26D-7FE5EB9411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1" r="19891"/>
          <a:stretch/>
        </p:blipFill>
        <p:spPr>
          <a:xfrm>
            <a:off x="0" y="17323538"/>
            <a:ext cx="18288000" cy="104066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666" r="-16666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7B6378-580E-7D25-3516-B74C2211257D}"/>
              </a:ext>
            </a:extLst>
          </p:cNvPr>
          <p:cNvGrpSpPr/>
          <p:nvPr/>
        </p:nvGrpSpPr>
        <p:grpSpPr>
          <a:xfrm>
            <a:off x="1" y="990600"/>
            <a:ext cx="7759700" cy="1676400"/>
            <a:chOff x="1195495" y="990600"/>
            <a:chExt cx="7954855" cy="16764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CBAB3B0-1103-9FE7-5AB5-907D50875B20}"/>
                </a:ext>
              </a:extLst>
            </p:cNvPr>
            <p:cNvSpPr/>
            <p:nvPr/>
          </p:nvSpPr>
          <p:spPr>
            <a:xfrm>
              <a:off x="1195495" y="990600"/>
              <a:ext cx="6629400" cy="1676400"/>
            </a:xfrm>
            <a:prstGeom prst="rect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lowchart: Delay 17">
              <a:extLst>
                <a:ext uri="{FF2B5EF4-FFF2-40B4-BE49-F238E27FC236}">
                  <a16:creationId xmlns:a16="http://schemas.microsoft.com/office/drawing/2014/main" id="{964093C2-D00D-BE20-DAEC-07E03CC25DE2}"/>
                </a:ext>
              </a:extLst>
            </p:cNvPr>
            <p:cNvSpPr/>
            <p:nvPr/>
          </p:nvSpPr>
          <p:spPr>
            <a:xfrm>
              <a:off x="7766050" y="990600"/>
              <a:ext cx="1384300" cy="1676400"/>
            </a:xfrm>
            <a:prstGeom prst="flowChartDelay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Freeform 9">
            <a:extLst>
              <a:ext uri="{FF2B5EF4-FFF2-40B4-BE49-F238E27FC236}">
                <a16:creationId xmlns:a16="http://schemas.microsoft.com/office/drawing/2014/main" id="{6A013314-610C-CD09-3EC3-F7C6B4F0492F}"/>
              </a:ext>
            </a:extLst>
          </p:cNvPr>
          <p:cNvSpPr/>
          <p:nvPr/>
        </p:nvSpPr>
        <p:spPr>
          <a:xfrm>
            <a:off x="5369885" y="4372779"/>
            <a:ext cx="7548230" cy="6576395"/>
          </a:xfrm>
          <a:custGeom>
            <a:avLst/>
            <a:gdLst/>
            <a:ahLst/>
            <a:cxnLst/>
            <a:rect l="l" t="t" r="r" b="b"/>
            <a:pathLst>
              <a:path w="7548230" h="6576395">
                <a:moveTo>
                  <a:pt x="0" y="0"/>
                </a:moveTo>
                <a:lnTo>
                  <a:pt x="7548230" y="0"/>
                </a:lnTo>
                <a:lnTo>
                  <a:pt x="7548230" y="6576395"/>
                </a:lnTo>
                <a:lnTo>
                  <a:pt x="0" y="657639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C7D7AB1-DCA7-AFDA-C9CB-AF99840AECE5}"/>
              </a:ext>
            </a:extLst>
          </p:cNvPr>
          <p:cNvSpPr txBox="1"/>
          <p:nvPr/>
        </p:nvSpPr>
        <p:spPr>
          <a:xfrm>
            <a:off x="-533400" y="11734716"/>
            <a:ext cx="19354800" cy="29751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141"/>
              </a:lnSpc>
            </a:pPr>
            <a:r>
              <a:rPr lang="en-US" sz="11563" b="1" dirty="0">
                <a:solidFill>
                  <a:srgbClr val="FAE100"/>
                </a:solidFill>
                <a:latin typeface="Arial" panose="020B0604020202020204" pitchFamily="34" charset="0"/>
                <a:ea typeface="Frutiger Condensed Bold"/>
                <a:cs typeface="Arial" panose="020B0604020202020204" pitchFamily="34" charset="0"/>
                <a:sym typeface="Frutiger Condensed Bold"/>
              </a:rPr>
              <a:t>Industrial strike action:</a:t>
            </a:r>
            <a:r>
              <a:rPr lang="en-US" sz="11563" dirty="0">
                <a:solidFill>
                  <a:srgbClr val="FFFFFF"/>
                </a:solidFill>
                <a:latin typeface="Arial" panose="020B0604020202020204" pitchFamily="34" charset="0"/>
                <a:ea typeface="Frutiger Condensed"/>
                <a:cs typeface="Arial" panose="020B0604020202020204" pitchFamily="34" charset="0"/>
                <a:sym typeface="Frutiger Condensed"/>
              </a:rPr>
              <a:t> </a:t>
            </a:r>
          </a:p>
          <a:p>
            <a:pPr algn="ctr">
              <a:lnSpc>
                <a:spcPts val="11133"/>
              </a:lnSpc>
            </a:pPr>
            <a:r>
              <a:rPr lang="en-US" sz="10603" dirty="0">
                <a:solidFill>
                  <a:srgbClr val="FFFFFF"/>
                </a:solidFill>
                <a:latin typeface="Arial" panose="020B0604020202020204" pitchFamily="34" charset="0"/>
                <a:ea typeface="Frutiger Condensed"/>
                <a:cs typeface="Arial" panose="020B0604020202020204" pitchFamily="34" charset="0"/>
                <a:sym typeface="Frutiger Condensed"/>
              </a:rPr>
              <a:t>Advice for the public</a:t>
            </a:r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49E5C2C4-3A7F-B04A-DB0F-25E958B3E2A6}"/>
              </a:ext>
            </a:extLst>
          </p:cNvPr>
          <p:cNvSpPr txBox="1"/>
          <p:nvPr/>
        </p:nvSpPr>
        <p:spPr>
          <a:xfrm>
            <a:off x="838200" y="1241759"/>
            <a:ext cx="6921500" cy="12289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622"/>
              </a:lnSpc>
            </a:pPr>
            <a:r>
              <a:rPr lang="en-US" sz="8591" b="1" spc="17" dirty="0">
                <a:solidFill>
                  <a:srgbClr val="000000"/>
                </a:solidFill>
                <a:latin typeface="Arial Black" panose="020B0A04020102020204" pitchFamily="34" charset="0"/>
                <a:ea typeface="Frutiger Ultra-Bold"/>
                <a:cs typeface="Arial" panose="020B0604020202020204" pitchFamily="34" charset="0"/>
                <a:sym typeface="Frutiger Ultra-Bold"/>
              </a:rPr>
              <a:t>14-19 Nov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1D44F04-8D21-0ACF-029E-BFA7FCC8E3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1" r="19891"/>
          <a:stretch/>
        </p:blipFill>
        <p:spPr>
          <a:xfrm>
            <a:off x="0" y="17247338"/>
            <a:ext cx="18288000" cy="104066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641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75B286-D4E9-FBC4-C050-8CFBBC06F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1E75C6D-F1F3-7CF9-DC9C-75B5D982111E}"/>
              </a:ext>
            </a:extLst>
          </p:cNvPr>
          <p:cNvGrpSpPr/>
          <p:nvPr/>
        </p:nvGrpSpPr>
        <p:grpSpPr>
          <a:xfrm>
            <a:off x="1" y="990600"/>
            <a:ext cx="7759700" cy="1676400"/>
            <a:chOff x="1195495" y="990600"/>
            <a:chExt cx="7954855" cy="16764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D07713C-5413-9434-5881-BF987F76EC07}"/>
                </a:ext>
              </a:extLst>
            </p:cNvPr>
            <p:cNvSpPr/>
            <p:nvPr/>
          </p:nvSpPr>
          <p:spPr>
            <a:xfrm>
              <a:off x="1195495" y="990600"/>
              <a:ext cx="6629400" cy="1676400"/>
            </a:xfrm>
            <a:prstGeom prst="rect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lowchart: Delay 17">
              <a:extLst>
                <a:ext uri="{FF2B5EF4-FFF2-40B4-BE49-F238E27FC236}">
                  <a16:creationId xmlns:a16="http://schemas.microsoft.com/office/drawing/2014/main" id="{17337700-8474-3543-63FC-4EEC676EDD25}"/>
                </a:ext>
              </a:extLst>
            </p:cNvPr>
            <p:cNvSpPr/>
            <p:nvPr/>
          </p:nvSpPr>
          <p:spPr>
            <a:xfrm>
              <a:off x="7766050" y="990600"/>
              <a:ext cx="1384300" cy="1676400"/>
            </a:xfrm>
            <a:prstGeom prst="flowChartDelay">
              <a:avLst/>
            </a:prstGeom>
            <a:solidFill>
              <a:srgbClr val="FAE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Freeform 9">
            <a:extLst>
              <a:ext uri="{FF2B5EF4-FFF2-40B4-BE49-F238E27FC236}">
                <a16:creationId xmlns:a16="http://schemas.microsoft.com/office/drawing/2014/main" id="{743250DF-EA17-3F86-8D41-073347B31DA2}"/>
              </a:ext>
            </a:extLst>
          </p:cNvPr>
          <p:cNvSpPr/>
          <p:nvPr/>
        </p:nvSpPr>
        <p:spPr>
          <a:xfrm>
            <a:off x="7020966" y="3463413"/>
            <a:ext cx="4246069" cy="3699387"/>
          </a:xfrm>
          <a:custGeom>
            <a:avLst/>
            <a:gdLst/>
            <a:ahLst/>
            <a:cxnLst/>
            <a:rect l="l" t="t" r="r" b="b"/>
            <a:pathLst>
              <a:path w="7548230" h="6576395">
                <a:moveTo>
                  <a:pt x="0" y="0"/>
                </a:moveTo>
                <a:lnTo>
                  <a:pt x="7548230" y="0"/>
                </a:lnTo>
                <a:lnTo>
                  <a:pt x="7548230" y="6576395"/>
                </a:lnTo>
                <a:lnTo>
                  <a:pt x="0" y="657639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D627B545-DCA4-D856-897E-C19FFBFA1FFF}"/>
              </a:ext>
            </a:extLst>
          </p:cNvPr>
          <p:cNvSpPr txBox="1"/>
          <p:nvPr/>
        </p:nvSpPr>
        <p:spPr>
          <a:xfrm>
            <a:off x="838200" y="1241759"/>
            <a:ext cx="6921500" cy="12289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9622"/>
              </a:lnSpc>
            </a:pPr>
            <a:r>
              <a:rPr lang="en-US" sz="8591" b="1" spc="17" dirty="0">
                <a:solidFill>
                  <a:srgbClr val="000000"/>
                </a:solidFill>
                <a:latin typeface="Arial Black" panose="020B0A04020102020204" pitchFamily="34" charset="0"/>
                <a:ea typeface="Frutiger Ultra-Bold"/>
                <a:cs typeface="Arial" panose="020B0604020202020204" pitchFamily="34" charset="0"/>
                <a:sym typeface="Frutiger Ultra-Bold"/>
              </a:rPr>
              <a:t>14-19 Nov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D9BD411-2594-A693-7B28-D3D6669CDA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1" r="19891"/>
          <a:stretch/>
        </p:blipFill>
        <p:spPr>
          <a:xfrm>
            <a:off x="0" y="17323538"/>
            <a:ext cx="18288000" cy="1040662"/>
          </a:xfrm>
          <a:prstGeom prst="rect">
            <a:avLst/>
          </a:prstGeom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8F73310D-200F-B5A2-3941-C4248A40AF75}"/>
              </a:ext>
            </a:extLst>
          </p:cNvPr>
          <p:cNvSpPr txBox="1"/>
          <p:nvPr/>
        </p:nvSpPr>
        <p:spPr>
          <a:xfrm>
            <a:off x="2861188" y="7823623"/>
            <a:ext cx="12565626" cy="44319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spcBef>
                <a:spcPts val="600"/>
              </a:spcBef>
              <a:spcAft>
                <a:spcPts val="600"/>
              </a:spcAft>
            </a:pPr>
            <a:r>
              <a:rPr lang="en-US" sz="9600" b="1" spc="12" dirty="0">
                <a:solidFill>
                  <a:srgbClr val="000000"/>
                </a:solidFill>
                <a:latin typeface="Arial" panose="020B0604020202020204" pitchFamily="34" charset="0"/>
                <a:ea typeface="Frutiger Bold"/>
                <a:cs typeface="Arial" panose="020B0604020202020204" pitchFamily="34" charset="0"/>
                <a:sym typeface="Frutiger Bold"/>
              </a:rPr>
              <a:t>O</a:t>
            </a:r>
            <a:r>
              <a:rPr lang="en-US" sz="9600" b="1" u="none" strike="noStrike" spc="12" dirty="0">
                <a:solidFill>
                  <a:srgbClr val="000000"/>
                </a:solidFill>
                <a:latin typeface="Arial" panose="020B0604020202020204" pitchFamily="34" charset="0"/>
                <a:ea typeface="Frutiger Bold"/>
                <a:cs typeface="Arial" panose="020B0604020202020204" pitchFamily="34" charset="0"/>
                <a:sym typeface="Frutiger Bold"/>
              </a:rPr>
              <a:t>ur Emergency Departments are very busy at the moment.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42FCB130-FB15-410E-3AED-FEF4EF164E4B}"/>
              </a:ext>
            </a:extLst>
          </p:cNvPr>
          <p:cNvSpPr txBox="1"/>
          <p:nvPr/>
        </p:nvSpPr>
        <p:spPr>
          <a:xfrm>
            <a:off x="3761507" y="13292395"/>
            <a:ext cx="10689672" cy="246221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8000" spc="10" dirty="0">
                <a:solidFill>
                  <a:srgbClr val="000000"/>
                </a:solidFill>
                <a:latin typeface="Arial" panose="020B0604020202020204" pitchFamily="34" charset="0"/>
                <a:ea typeface="Frutiger"/>
                <a:cs typeface="Arial" panose="020B0604020202020204" pitchFamily="34" charset="0"/>
                <a:sym typeface="Frutiger"/>
              </a:rPr>
              <a:t>Choose the right service for your needs.</a:t>
            </a:r>
          </a:p>
        </p:txBody>
      </p:sp>
    </p:spTree>
    <p:extLst>
      <p:ext uri="{BB962C8B-B14F-4D97-AF65-F5344CB8AC3E}">
        <p14:creationId xmlns:p14="http://schemas.microsoft.com/office/powerpoint/2010/main" val="1932043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25563"/>
      </a:dk2>
      <a:lt2>
        <a:srgbClr val="E8EDEE"/>
      </a:lt2>
      <a:accent1>
        <a:srgbClr val="0072CE"/>
      </a:accent1>
      <a:accent2>
        <a:srgbClr val="003087"/>
      </a:accent2>
      <a:accent3>
        <a:srgbClr val="41B6E6"/>
      </a:accent3>
      <a:accent4>
        <a:srgbClr val="00A499"/>
      </a:accent4>
      <a:accent5>
        <a:srgbClr val="009639"/>
      </a:accent5>
      <a:accent6>
        <a:srgbClr val="006747"/>
      </a:accent6>
      <a:hlink>
        <a:srgbClr val="0072CE"/>
      </a:hlink>
      <a:folHlink>
        <a:srgbClr val="FFFFFF"/>
      </a:folHlink>
    </a:clrScheme>
    <a:fontScheme name="Custom 1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150</Words>
  <Application>Microsoft Office PowerPoint</Application>
  <PresentationFormat>Custom</PresentationFormat>
  <Paragraphs>27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 Black</vt:lpstr>
      <vt:lpstr>Frutiger Bold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Strike assets Nov 2025 - Editable socials</dc:title>
  <cp:lastModifiedBy>KAZIG, Louisa (NHS SUSSEX INTEGRATED CARE BOARD)</cp:lastModifiedBy>
  <cp:revision>2</cp:revision>
  <dcterms:created xsi:type="dcterms:W3CDTF">2006-08-16T00:00:00Z</dcterms:created>
  <dcterms:modified xsi:type="dcterms:W3CDTF">2025-11-05T16:11:29Z</dcterms:modified>
  <dc:identifier>DAFVYtiyVY4</dc:identifier>
</cp:coreProperties>
</file>